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윤고딕 Semi-Bold" charset="1" panose="020B0603000000000000"/>
      <p:regular r:id="rId19"/>
    </p:embeddedFont>
    <p:embeddedFont>
      <p:font typeface="TDTD평고딕" charset="1" panose="02000503000000000000"/>
      <p:regular r:id="rId20"/>
    </p:embeddedFont>
    <p:embeddedFont>
      <p:font typeface="Nanum Square Bold" charset="1" panose="020B0600000101010101"/>
      <p:regular r:id="rId21"/>
    </p:embeddedFont>
    <p:embeddedFont>
      <p:font typeface="윤고딕 Bold" charset="1" panose="020B08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0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04210" y="-1217867"/>
            <a:ext cx="12823149" cy="12823149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CC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1021094" y="683895"/>
            <a:ext cx="715509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040"/>
              </a:lnSpc>
              <a:spcBef>
                <a:spcPct val="0"/>
              </a:spcBef>
            </a:pPr>
            <a:r>
              <a:rPr lang="en-US" sz="3600" spc="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K-디지털 트레이닝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6386" y="1538148"/>
            <a:ext cx="16230600" cy="405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9339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OPEN</a:t>
            </a:r>
            <a:r>
              <a:rPr lang="en-US" sz="9339">
                <a:solidFill>
                  <a:srgbClr val="FFFFFF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9339">
                <a:solidFill>
                  <a:srgbClr val="FFD24D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</a:t>
            </a:r>
          </a:p>
          <a:p>
            <a:pPr algn="just">
              <a:lnSpc>
                <a:spcPts val="10647"/>
              </a:lnSpc>
            </a:pPr>
            <a:r>
              <a:rPr lang="en-US" sz="9339">
                <a:solidFill>
                  <a:srgbClr val="FBB04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실시간</a:t>
            </a:r>
          </a:p>
          <a:p>
            <a:pPr algn="just" marL="0" indent="0" lvl="0">
              <a:lnSpc>
                <a:spcPts val="10647"/>
              </a:lnSpc>
            </a:pPr>
            <a:r>
              <a:rPr lang="en-US" sz="9339">
                <a:solidFill>
                  <a:srgbClr val="FBB04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날씨제공 서비스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03551" y="4009496"/>
            <a:ext cx="9473252" cy="5649503"/>
          </a:xfrm>
          <a:custGeom>
            <a:avLst/>
            <a:gdLst/>
            <a:ahLst/>
            <a:cxnLst/>
            <a:rect r="r" b="b" t="t" l="l"/>
            <a:pathLst>
              <a:path h="5649503" w="9473252">
                <a:moveTo>
                  <a:pt x="0" y="0"/>
                </a:moveTo>
                <a:lnTo>
                  <a:pt x="9473252" y="0"/>
                </a:lnTo>
                <a:lnTo>
                  <a:pt x="9473252" y="5649503"/>
                </a:lnTo>
                <a:lnTo>
                  <a:pt x="0" y="56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39441" y="750570"/>
            <a:ext cx="916884" cy="640151"/>
          </a:xfrm>
          <a:custGeom>
            <a:avLst/>
            <a:gdLst/>
            <a:ahLst/>
            <a:cxnLst/>
            <a:rect r="r" b="b" t="t" l="l"/>
            <a:pathLst>
              <a:path h="640151" w="916884">
                <a:moveTo>
                  <a:pt x="0" y="0"/>
                </a:moveTo>
                <a:lnTo>
                  <a:pt x="916884" y="0"/>
                </a:lnTo>
                <a:lnTo>
                  <a:pt x="916884" y="640151"/>
                </a:lnTo>
                <a:lnTo>
                  <a:pt x="0" y="640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30332" y="8248896"/>
            <a:ext cx="7155090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날씨좀보조-4조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 spc="147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부성현, 장성은, 정의범, 조예찬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683" y="2247631"/>
            <a:ext cx="5246370" cy="3359377"/>
            <a:chOff x="0" y="0"/>
            <a:chExt cx="812800" cy="5204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20455"/>
            </a:xfrm>
            <a:custGeom>
              <a:avLst/>
              <a:gdLst/>
              <a:ahLst/>
              <a:cxnLst/>
              <a:rect r="r" b="b" t="t" l="l"/>
              <a:pathLst>
                <a:path h="520455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486515"/>
                  </a:lnTo>
                  <a:cubicBezTo>
                    <a:pt x="812800" y="505260"/>
                    <a:pt x="797604" y="520455"/>
                    <a:pt x="778860" y="520455"/>
                  </a:cubicBezTo>
                  <a:lnTo>
                    <a:pt x="33940" y="520455"/>
                  </a:lnTo>
                  <a:cubicBezTo>
                    <a:pt x="24939" y="520455"/>
                    <a:pt x="16306" y="516880"/>
                    <a:pt x="9941" y="510515"/>
                  </a:cubicBezTo>
                  <a:cubicBezTo>
                    <a:pt x="3576" y="504150"/>
                    <a:pt x="0" y="495517"/>
                    <a:pt x="0" y="48651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56" r="0" b="-195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871031"/>
            <a:ext cx="5255353" cy="1802088"/>
            <a:chOff x="0" y="0"/>
            <a:chExt cx="2181990" cy="7482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81990" cy="748216"/>
            </a:xfrm>
            <a:custGeom>
              <a:avLst/>
              <a:gdLst/>
              <a:ahLst/>
              <a:cxnLst/>
              <a:rect r="r" b="b" t="t" l="l"/>
              <a:pathLst>
                <a:path h="748216" w="2181990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39743" y="5871031"/>
            <a:ext cx="5255353" cy="1802088"/>
            <a:chOff x="0" y="0"/>
            <a:chExt cx="2181990" cy="7482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81990" cy="748216"/>
            </a:xfrm>
            <a:custGeom>
              <a:avLst/>
              <a:gdLst/>
              <a:ahLst/>
              <a:cxnLst/>
              <a:rect r="r" b="b" t="t" l="l"/>
              <a:pathLst>
                <a:path h="748216" w="2181990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591176" y="6346422"/>
            <a:ext cx="1108960" cy="943624"/>
          </a:xfrm>
          <a:custGeom>
            <a:avLst/>
            <a:gdLst/>
            <a:ahLst/>
            <a:cxnLst/>
            <a:rect r="r" b="b" t="t" l="l"/>
            <a:pathLst>
              <a:path h="943624" w="1108960">
                <a:moveTo>
                  <a:pt x="0" y="0"/>
                </a:moveTo>
                <a:lnTo>
                  <a:pt x="1108960" y="0"/>
                </a:lnTo>
                <a:lnTo>
                  <a:pt x="1108960" y="943624"/>
                </a:lnTo>
                <a:lnTo>
                  <a:pt x="0" y="943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2990" y="6290148"/>
            <a:ext cx="994597" cy="963855"/>
          </a:xfrm>
          <a:custGeom>
            <a:avLst/>
            <a:gdLst/>
            <a:ahLst/>
            <a:cxnLst/>
            <a:rect r="r" b="b" t="t" l="l"/>
            <a:pathLst>
              <a:path h="963855" w="994597">
                <a:moveTo>
                  <a:pt x="0" y="0"/>
                </a:moveTo>
                <a:lnTo>
                  <a:pt x="994598" y="0"/>
                </a:lnTo>
                <a:lnTo>
                  <a:pt x="994598" y="963855"/>
                </a:lnTo>
                <a:lnTo>
                  <a:pt x="0" y="963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34222" y="5847952"/>
            <a:ext cx="5255353" cy="1802088"/>
            <a:chOff x="0" y="0"/>
            <a:chExt cx="2181990" cy="7482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1990" cy="748216"/>
            </a:xfrm>
            <a:custGeom>
              <a:avLst/>
              <a:gdLst/>
              <a:ahLst/>
              <a:cxnLst/>
              <a:rect r="r" b="b" t="t" l="l"/>
              <a:pathLst>
                <a:path h="748216" w="2181990">
                  <a:moveTo>
                    <a:pt x="2057530" y="59690"/>
                  </a:moveTo>
                  <a:cubicBezTo>
                    <a:pt x="2093090" y="59690"/>
                    <a:pt x="2122300" y="88900"/>
                    <a:pt x="2122300" y="124460"/>
                  </a:cubicBezTo>
                  <a:lnTo>
                    <a:pt x="2122300" y="623756"/>
                  </a:lnTo>
                  <a:cubicBezTo>
                    <a:pt x="2122300" y="659316"/>
                    <a:pt x="2093090" y="688526"/>
                    <a:pt x="2057530" y="688526"/>
                  </a:cubicBezTo>
                  <a:lnTo>
                    <a:pt x="124460" y="688526"/>
                  </a:lnTo>
                  <a:cubicBezTo>
                    <a:pt x="88900" y="688526"/>
                    <a:pt x="59690" y="659316"/>
                    <a:pt x="59690" y="6237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7530" y="59690"/>
                  </a:lnTo>
                  <a:moveTo>
                    <a:pt x="20575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23756"/>
                  </a:lnTo>
                  <a:cubicBezTo>
                    <a:pt x="0" y="692336"/>
                    <a:pt x="55880" y="748216"/>
                    <a:pt x="124460" y="748216"/>
                  </a:cubicBezTo>
                  <a:lnTo>
                    <a:pt x="2057530" y="748216"/>
                  </a:lnTo>
                  <a:cubicBezTo>
                    <a:pt x="2126110" y="748216"/>
                    <a:pt x="2181990" y="692336"/>
                    <a:pt x="2181990" y="623756"/>
                  </a:cubicBezTo>
                  <a:lnTo>
                    <a:pt x="2181990" y="124460"/>
                  </a:lnTo>
                  <a:cubicBezTo>
                    <a:pt x="2181990" y="55880"/>
                    <a:pt x="2126110" y="0"/>
                    <a:pt x="2057530" y="0"/>
                  </a:cubicBezTo>
                  <a:close/>
                </a:path>
              </a:pathLst>
            </a:custGeom>
            <a:solidFill>
              <a:srgbClr val="FF811A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965298" y="6126689"/>
            <a:ext cx="1162642" cy="1206515"/>
          </a:xfrm>
          <a:custGeom>
            <a:avLst/>
            <a:gdLst/>
            <a:ahLst/>
            <a:cxnLst/>
            <a:rect r="r" b="b" t="t" l="l"/>
            <a:pathLst>
              <a:path h="1206515" w="1162642">
                <a:moveTo>
                  <a:pt x="0" y="0"/>
                </a:moveTo>
                <a:lnTo>
                  <a:pt x="1162641" y="0"/>
                </a:lnTo>
                <a:lnTo>
                  <a:pt x="1162641" y="1206515"/>
                </a:lnTo>
                <a:lnTo>
                  <a:pt x="0" y="1206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94614" y="6498965"/>
            <a:ext cx="3342090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정확성 개선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9755" y="6272013"/>
            <a:ext cx="334209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활용 </a:t>
            </a:r>
          </a:p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가능성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44003" y="6498965"/>
            <a:ext cx="3041895" cy="50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편의성 향상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81706" y="8132253"/>
            <a:ext cx="3909926" cy="13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위치를 검색하는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방식으로 정확한 날씨 정보를 쉽고 빠르게 얻을 수 있음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2784" y="8132253"/>
            <a:ext cx="4618228" cy="13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사용자가 원하는 정확한 위치에서 기상청API를 통한 정확한 날씨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정보를 얻을 수 있음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53284" y="7898890"/>
            <a:ext cx="4840247" cy="185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정보의 접근성과 정확성은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 정보의 활용을 넘어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분야(여행, 농업, 건설 등)에 응용 가능성이 있음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520815" y="2808229"/>
            <a:ext cx="5246370" cy="2238180"/>
            <a:chOff x="0" y="0"/>
            <a:chExt cx="812800" cy="3467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346753"/>
            </a:xfrm>
            <a:custGeom>
              <a:avLst/>
              <a:gdLst/>
              <a:ahLst/>
              <a:cxnLst/>
              <a:rect r="r" b="b" t="t" l="l"/>
              <a:pathLst>
                <a:path h="346753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312812"/>
                  </a:lnTo>
                  <a:cubicBezTo>
                    <a:pt x="812800" y="321814"/>
                    <a:pt x="809224" y="330447"/>
                    <a:pt x="802859" y="336812"/>
                  </a:cubicBezTo>
                  <a:cubicBezTo>
                    <a:pt x="796494" y="343177"/>
                    <a:pt x="787861" y="346753"/>
                    <a:pt x="778860" y="346753"/>
                  </a:cubicBezTo>
                  <a:lnTo>
                    <a:pt x="33940" y="346753"/>
                  </a:lnTo>
                  <a:cubicBezTo>
                    <a:pt x="15196" y="346753"/>
                    <a:pt x="0" y="331557"/>
                    <a:pt x="0" y="312812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802" r="0" b="-1802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048726" y="2179244"/>
            <a:ext cx="5246370" cy="3496150"/>
            <a:chOff x="0" y="0"/>
            <a:chExt cx="812800" cy="54164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41645"/>
            </a:xfrm>
            <a:custGeom>
              <a:avLst/>
              <a:gdLst/>
              <a:ahLst/>
              <a:cxnLst/>
              <a:rect r="r" b="b" t="t" l="l"/>
              <a:pathLst>
                <a:path h="541645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507705"/>
                  </a:lnTo>
                  <a:cubicBezTo>
                    <a:pt x="812800" y="526450"/>
                    <a:pt x="797604" y="541645"/>
                    <a:pt x="778860" y="541645"/>
                  </a:cubicBezTo>
                  <a:lnTo>
                    <a:pt x="33940" y="541645"/>
                  </a:lnTo>
                  <a:cubicBezTo>
                    <a:pt x="24939" y="541645"/>
                    <a:pt x="16306" y="538069"/>
                    <a:pt x="9941" y="531704"/>
                  </a:cubicBezTo>
                  <a:cubicBezTo>
                    <a:pt x="3576" y="525339"/>
                    <a:pt x="0" y="516706"/>
                    <a:pt x="0" y="50770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10"/>
              <a:stretch>
                <a:fillRect l="-1438" t="0" r="-143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37683" y="663662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기대 효과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79614" y="3786817"/>
            <a:ext cx="3511461" cy="3511461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061" r="0" b="-7061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352051" y="3786817"/>
            <a:ext cx="3511461" cy="3511461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000" r="0" b="-1400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424488" y="3786817"/>
            <a:ext cx="3511461" cy="3511461"/>
            <a:chOff x="0" y="0"/>
            <a:chExt cx="3282950" cy="32829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100" r="0" b="-610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496925" y="3786817"/>
            <a:ext cx="3511461" cy="3511461"/>
            <a:chOff x="0" y="0"/>
            <a:chExt cx="3282950" cy="3282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5329" r="0" b="-2532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29301" y="7794512"/>
            <a:ext cx="242972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149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장성은(팀장)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9301" y="8483137"/>
            <a:ext cx="242972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계획</a:t>
            </a:r>
          </a:p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API요청 및 JSON 응답 가져오기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35849" y="8438862"/>
            <a:ext cx="24297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API응답 규격 설정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39735" y="7740711"/>
            <a:ext cx="24297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정의범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2293" y="8483137"/>
            <a:ext cx="2675852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응답 인터페이스 생성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65355" y="7784987"/>
            <a:ext cx="24297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부성현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97328" y="8483137"/>
            <a:ext cx="2429727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화면 소스 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97328" y="7784987"/>
            <a:ext cx="242972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조예찬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구성도 및 역할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78864" y="2481581"/>
          <a:ext cx="16330272" cy="6731813"/>
        </p:xfrm>
        <a:graphic>
          <a:graphicData uri="http://schemas.openxmlformats.org/drawingml/2006/table">
            <a:tbl>
              <a:tblPr/>
              <a:tblGrid>
                <a:gridCol w="2697943"/>
                <a:gridCol w="4627258"/>
                <a:gridCol w="4644876"/>
                <a:gridCol w="4360195"/>
              </a:tblGrid>
              <a:tr h="2005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기간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1주차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05.04~05.10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2주차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05.11~05.17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3주차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05.18~05.24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12764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1단계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프로젝트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프로젝트 상세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피드백 및 보완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7175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2단계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필요 데이터 수집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알고리즘 설계 및</a:t>
                      </a:r>
                      <a:endParaRPr lang="en-US" sz="1100"/>
                    </a:p>
                    <a:p>
                      <a:pPr algn="ctr">
                        <a:lnSpc>
                          <a:spcPts val="3779"/>
                        </a:lnSpc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프로그램 구현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최종 테스트 보고서 작성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732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3단계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OpenAPI 주제 확정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코드 작성(API활용)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결과 보고 및 발표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일정표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47725" y="0"/>
            <a:ext cx="12823149" cy="12823149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solidFill>
              <a:srgbClr val="FFCC3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76325"/>
            <a:ext cx="16843448" cy="136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0647"/>
              </a:lnSpc>
            </a:pPr>
            <a:r>
              <a:rPr lang="en-US" sz="933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감사합니다!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3724239"/>
            <a:ext cx="8138120" cy="5696684"/>
          </a:xfrm>
          <a:custGeom>
            <a:avLst/>
            <a:gdLst/>
            <a:ahLst/>
            <a:cxnLst/>
            <a:rect r="r" b="b" t="t" l="l"/>
            <a:pathLst>
              <a:path h="5696684" w="8138120">
                <a:moveTo>
                  <a:pt x="0" y="0"/>
                </a:moveTo>
                <a:lnTo>
                  <a:pt x="8138120" y="0"/>
                </a:lnTo>
                <a:lnTo>
                  <a:pt x="8138120" y="5696684"/>
                </a:lnTo>
                <a:lnTo>
                  <a:pt x="0" y="569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027670"/>
            <a:ext cx="16230600" cy="1230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K-Digital Training - 4조</a:t>
            </a:r>
          </a:p>
          <a:p>
            <a:pPr algn="l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Java OpenAPI 활용</a:t>
            </a:r>
          </a:p>
          <a:p>
            <a:pPr algn="l">
              <a:lnSpc>
                <a:spcPts val="3255"/>
              </a:lnSpc>
            </a:pPr>
            <a:r>
              <a:rPr lang="en-US" sz="2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연락처:010-XXXX-XXXX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4388"/>
            <a:ext cx="1623060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99256" y="4757202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구현 내용, 훈련 내용과의 관련성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99256" y="6099896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패키지 분리, 개발 환경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99256" y="7195202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 효과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99256" y="8219194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팀 구성도 및 역할, 프로젝트 일정표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9256" y="2328275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 설명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18742"/>
            <a:ext cx="5801205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주제 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2747375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3057552"/>
            <a:ext cx="4301762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선정 배경 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3986307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4300632"/>
            <a:ext cx="3176121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개요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5233121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8700" y="5595071"/>
            <a:ext cx="3176121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99157" y="1980078"/>
            <a:ext cx="27447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99157" y="3229082"/>
            <a:ext cx="27447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599157" y="4465824"/>
            <a:ext cx="27447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99157" y="5760262"/>
            <a:ext cx="43065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8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28700" y="6518035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00" y="6879985"/>
            <a:ext cx="4185456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기대 효과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99157" y="7045176"/>
            <a:ext cx="43065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99256" y="3568665"/>
            <a:ext cx="8499902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주제 선정 이유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028700" y="7610074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28700" y="7972024"/>
            <a:ext cx="4185456" cy="55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1"/>
              </a:lnSpc>
              <a:spcBef>
                <a:spcPct val="0"/>
              </a:spcBef>
            </a:pPr>
            <a:r>
              <a:rPr lang="en-US" sz="3525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팀 구성 및 일정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99157" y="8137216"/>
            <a:ext cx="430650" cy="386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7"/>
              </a:lnSpc>
              <a:spcBef>
                <a:spcPct val="0"/>
              </a:spcBef>
            </a:pPr>
            <a:r>
              <a:rPr lang="en-US" sz="226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11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028700" y="8638774"/>
            <a:ext cx="16230600" cy="0"/>
          </a:xfrm>
          <a:prstGeom prst="line">
            <a:avLst/>
          </a:prstGeom>
          <a:ln cap="flat" w="38100">
            <a:solidFill>
              <a:srgbClr val="FF811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73355" y="-414058"/>
            <a:ext cx="15699230" cy="7536533"/>
            <a:chOff x="0" y="0"/>
            <a:chExt cx="13288429" cy="637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88429" cy="6379210"/>
            </a:xfrm>
            <a:custGeom>
              <a:avLst/>
              <a:gdLst/>
              <a:ahLst/>
              <a:cxnLst/>
              <a:rect r="r" b="b" t="t" l="l"/>
              <a:pathLst>
                <a:path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70439" y="-414058"/>
            <a:ext cx="16602146" cy="7969985"/>
            <a:chOff x="0" y="0"/>
            <a:chExt cx="13288429" cy="6379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88429" cy="6379210"/>
            </a:xfrm>
            <a:custGeom>
              <a:avLst/>
              <a:gdLst/>
              <a:ahLst/>
              <a:cxnLst/>
              <a:rect r="r" b="b" t="t" l="l"/>
              <a:pathLst>
                <a:path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09650"/>
            <a:ext cx="16055848" cy="268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8799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주제 </a:t>
            </a:r>
          </a:p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056624" y="3100878"/>
            <a:ext cx="8331903" cy="6741267"/>
          </a:xfrm>
          <a:custGeom>
            <a:avLst/>
            <a:gdLst/>
            <a:ahLst/>
            <a:cxnLst/>
            <a:rect r="r" b="b" t="t" l="l"/>
            <a:pathLst>
              <a:path h="6741267" w="8331903">
                <a:moveTo>
                  <a:pt x="0" y="0"/>
                </a:moveTo>
                <a:lnTo>
                  <a:pt x="8331902" y="0"/>
                </a:lnTo>
                <a:lnTo>
                  <a:pt x="8331902" y="6741266"/>
                </a:lnTo>
                <a:lnTo>
                  <a:pt x="0" y="6741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38821"/>
            <a:ext cx="11145341" cy="332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사용자가 원하는 지역을 골라</a:t>
            </a:r>
          </a:p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고른 지역의 실시간 날씨 정보를 </a:t>
            </a:r>
          </a:p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사용자에게 제공하는</a:t>
            </a:r>
          </a:p>
          <a:p>
            <a:pPr algn="l" marL="0" indent="0" lvl="0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 날씨제공 시스템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4130435" y="-400495"/>
            <a:ext cx="15699230" cy="7536533"/>
            <a:chOff x="0" y="0"/>
            <a:chExt cx="13288429" cy="637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88429" cy="6379210"/>
            </a:xfrm>
            <a:custGeom>
              <a:avLst/>
              <a:gdLst/>
              <a:ahLst/>
              <a:cxnLst/>
              <a:rect r="r" b="b" t="t" l="l"/>
              <a:pathLst>
                <a:path h="6379210" w="13288429">
                  <a:moveTo>
                    <a:pt x="6637706" y="0"/>
                  </a:moveTo>
                  <a:lnTo>
                    <a:pt x="6637706" y="0"/>
                  </a:lnTo>
                  <a:lnTo>
                    <a:pt x="6637706" y="7620"/>
                  </a:lnTo>
                  <a:lnTo>
                    <a:pt x="0" y="6379210"/>
                  </a:lnTo>
                  <a:lnTo>
                    <a:pt x="6642519" y="6379210"/>
                  </a:lnTo>
                  <a:lnTo>
                    <a:pt x="13288429" y="0"/>
                  </a:ln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228975"/>
            <a:ext cx="7487446" cy="6058025"/>
          </a:xfrm>
          <a:custGeom>
            <a:avLst/>
            <a:gdLst/>
            <a:ahLst/>
            <a:cxnLst/>
            <a:rect r="r" b="b" t="t" l="l"/>
            <a:pathLst>
              <a:path h="6058025" w="7487446">
                <a:moveTo>
                  <a:pt x="0" y="0"/>
                </a:moveTo>
                <a:lnTo>
                  <a:pt x="7487446" y="0"/>
                </a:lnTo>
                <a:lnTo>
                  <a:pt x="7487446" y="6058025"/>
                </a:lnTo>
                <a:lnTo>
                  <a:pt x="0" y="605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556504" y="5467980"/>
            <a:ext cx="780940" cy="7809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81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76200"/>
              <a:ext cx="4064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003461" y="1266419"/>
            <a:ext cx="9887027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선정이유 </a:t>
            </a:r>
          </a:p>
        </p:txBody>
      </p:sp>
      <p:sp>
        <p:nvSpPr>
          <p:cNvPr name="TextBox 9" id="9"/>
          <p:cNvSpPr txBox="true"/>
          <p:nvPr/>
        </p:nvSpPr>
        <p:spPr>
          <a:xfrm rot="-825507">
            <a:off x="628886" y="1597851"/>
            <a:ext cx="5057112" cy="1599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34"/>
              </a:lnSpc>
              <a:spcBef>
                <a:spcPct val="0"/>
              </a:spcBef>
            </a:pPr>
            <a:r>
              <a:rPr lang="en-US" sz="10445">
                <a:solidFill>
                  <a:srgbClr val="CB6CE6"/>
                </a:solidFill>
                <a:latin typeface="TDTD평고딕"/>
                <a:ea typeface="TDTD평고딕"/>
                <a:cs typeface="TDTD평고딕"/>
                <a:sym typeface="TDTD평고딕"/>
              </a:rPr>
              <a:t>WHY?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03461" y="2879112"/>
            <a:ext cx="9887027" cy="222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접근성 용이한 지도 API</a:t>
            </a:r>
          </a:p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+</a:t>
            </a:r>
          </a:p>
          <a:p>
            <a:pPr algn="ctr" marL="0" indent="0" lvl="0">
              <a:lnSpc>
                <a:spcPts val="5881"/>
              </a:lnSpc>
              <a:spcBef>
                <a:spcPct val="0"/>
              </a:spcBef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자주 보이는 날씨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03461" y="6506095"/>
            <a:ext cx="9887027" cy="222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위치 정보를 반영한 실시간 날씨 정보 제공</a:t>
            </a:r>
          </a:p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두 가지를 더해서 사용자가 사용하기 편리한</a:t>
            </a:r>
          </a:p>
          <a:p>
            <a:pPr algn="ctr" marL="0" indent="0" lvl="0">
              <a:lnSpc>
                <a:spcPts val="5881"/>
              </a:lnSpc>
              <a:spcBef>
                <a:spcPct val="0"/>
              </a:spcBef>
            </a:pPr>
            <a:r>
              <a:rPr lang="en-US" sz="4201">
                <a:solidFill>
                  <a:srgbClr val="00000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기능을 제공하기 위해서 선정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7683" y="4272273"/>
            <a:ext cx="3761617" cy="1742454"/>
            <a:chOff x="0" y="0"/>
            <a:chExt cx="5869940" cy="2719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811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80437" y="4272273"/>
            <a:ext cx="3761617" cy="1742454"/>
            <a:chOff x="0" y="0"/>
            <a:chExt cx="5869940" cy="2719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933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63191" y="4272273"/>
            <a:ext cx="3761617" cy="1742454"/>
            <a:chOff x="0" y="0"/>
            <a:chExt cx="5869940" cy="2719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AB66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145946" y="4272273"/>
            <a:ext cx="3761617" cy="1742454"/>
            <a:chOff x="0" y="0"/>
            <a:chExt cx="5869940" cy="2719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C18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4272273"/>
            <a:ext cx="3761617" cy="1742454"/>
            <a:chOff x="0" y="0"/>
            <a:chExt cx="5869940" cy="2719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D5B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9844" y="7002236"/>
            <a:ext cx="2888000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리스트 박스에서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지역 선택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8244" y="5047560"/>
            <a:ext cx="26515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주소 선택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00166" y="7002236"/>
            <a:ext cx="2651502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검색할 경우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지역 이름이 넘어감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28623" y="5047560"/>
            <a:ext cx="26515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검색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7412" y="7002236"/>
            <a:ext cx="2651502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네이버 OpenAPI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호출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50438" y="4804672"/>
            <a:ext cx="26515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네이버 지도 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34657" y="7002236"/>
            <a:ext cx="2651502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선택된 지역의 상세 위도와 경도를 추출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67684" y="4804672"/>
            <a:ext cx="26515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위도 경도 값</a:t>
            </a:r>
          </a:p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추출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1903" y="7004617"/>
            <a:ext cx="2717853" cy="95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811A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추출한 위도 경도를 그리드 값으로 변환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18254" y="5042797"/>
            <a:ext cx="265150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그리드 X, 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구현 내용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7683" y="4272273"/>
            <a:ext cx="3761617" cy="1742454"/>
            <a:chOff x="0" y="0"/>
            <a:chExt cx="5869940" cy="2719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80437" y="4272273"/>
            <a:ext cx="3761617" cy="1742454"/>
            <a:chOff x="0" y="0"/>
            <a:chExt cx="5869940" cy="2719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D24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263191" y="4272273"/>
            <a:ext cx="3761617" cy="1742454"/>
            <a:chOff x="0" y="0"/>
            <a:chExt cx="5869940" cy="2719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DB7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145946" y="4272273"/>
            <a:ext cx="3761617" cy="1742454"/>
            <a:chOff x="0" y="0"/>
            <a:chExt cx="5869940" cy="2719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E39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4272273"/>
            <a:ext cx="3761617" cy="1742454"/>
            <a:chOff x="0" y="0"/>
            <a:chExt cx="5869940" cy="2719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ECB3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9844" y="6768873"/>
            <a:ext cx="2888000" cy="13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현재 일자와 시각을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추출해서 최근 수정된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시간에 맞게 변환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8244" y="4804672"/>
            <a:ext cx="26515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현재 일자,</a:t>
            </a:r>
          </a:p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시각 추출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00166" y="7002236"/>
            <a:ext cx="2651502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 API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호출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28623" y="5047560"/>
            <a:ext cx="26515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 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17412" y="6768873"/>
            <a:ext cx="2651502" cy="13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입력된 값에 의한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정보 추출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(풍향, 온도, 습도)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50438" y="4804672"/>
            <a:ext cx="26515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 정보</a:t>
            </a:r>
          </a:p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추출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34657" y="6768873"/>
            <a:ext cx="2784528" cy="138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기상청에서 제공하는 실황 값을 기상현황 값으로 변환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67684" y="4804672"/>
            <a:ext cx="265150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날씨 정보 값</a:t>
            </a:r>
          </a:p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변환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51903" y="6761729"/>
            <a:ext cx="2651502" cy="144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CC32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기상청 정보를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CC32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변환하여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FFCC32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날씨 정보를 출력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218254" y="4795147"/>
            <a:ext cx="26515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날씨 정보</a:t>
            </a:r>
          </a:p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추출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구현 내용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2207634" y="4272273"/>
            <a:ext cx="3761617" cy="1742454"/>
            <a:chOff x="0" y="0"/>
            <a:chExt cx="5869940" cy="27190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0850" cy="450850"/>
            </a:xfrm>
            <a:custGeom>
              <a:avLst/>
              <a:gdLst/>
              <a:ahLst/>
              <a:cxnLst/>
              <a:rect r="r" b="b" t="t" l="l"/>
              <a:pathLst>
                <a:path h="450850" w="450850">
                  <a:moveTo>
                    <a:pt x="450850" y="450850"/>
                  </a:moveTo>
                  <a:lnTo>
                    <a:pt x="0" y="450850"/>
                  </a:lnTo>
                  <a:lnTo>
                    <a:pt x="4508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450850"/>
              <a:ext cx="5869940" cy="2269490"/>
            </a:xfrm>
            <a:custGeom>
              <a:avLst/>
              <a:gdLst/>
              <a:ahLst/>
              <a:cxnLst/>
              <a:rect r="r" b="b" t="t" l="l"/>
              <a:pathLst>
                <a:path h="2269490" w="5869940">
                  <a:moveTo>
                    <a:pt x="5280660" y="0"/>
                  </a:moveTo>
                  <a:lnTo>
                    <a:pt x="0" y="0"/>
                  </a:lnTo>
                  <a:lnTo>
                    <a:pt x="0" y="2269490"/>
                  </a:lnTo>
                  <a:lnTo>
                    <a:pt x="5280660" y="2269490"/>
                  </a:lnTo>
                  <a:lnTo>
                    <a:pt x="5280660" y="2268220"/>
                  </a:lnTo>
                  <a:lnTo>
                    <a:pt x="5869940" y="1134110"/>
                  </a:lnTo>
                  <a:close/>
                </a:path>
              </a:pathLst>
            </a:custGeom>
            <a:solidFill>
              <a:srgbClr val="FFF9E8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99547" y="2899818"/>
            <a:ext cx="13488907" cy="3379297"/>
            <a:chOff x="0" y="0"/>
            <a:chExt cx="17985209" cy="450573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284" r="0" b="11284"/>
            <a:stretch>
              <a:fillRect/>
            </a:stretch>
          </p:blipFill>
          <p:spPr>
            <a:xfrm flipH="false" flipV="false">
              <a:off x="0" y="0"/>
              <a:ext cx="4415361" cy="450573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02" t="0" r="1002" b="0"/>
            <a:stretch>
              <a:fillRect/>
            </a:stretch>
          </p:blipFill>
          <p:spPr>
            <a:xfrm flipH="false" flipV="false">
              <a:off x="4523283" y="0"/>
              <a:ext cx="4415361" cy="450573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3252" t="0" r="13252" b="0"/>
            <a:stretch>
              <a:fillRect/>
            </a:stretch>
          </p:blipFill>
          <p:spPr>
            <a:xfrm flipH="false" flipV="false">
              <a:off x="9046565" y="0"/>
              <a:ext cx="4415361" cy="450573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13299" t="0" r="13299" b="0"/>
            <a:stretch>
              <a:fillRect/>
            </a:stretch>
          </p:blipFill>
          <p:spPr>
            <a:xfrm flipH="false" flipV="false">
              <a:off x="13569848" y="0"/>
              <a:ext cx="4415361" cy="450573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훈련 내용과의 관련성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9328" y="6503659"/>
            <a:ext cx="5949344" cy="74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93"/>
              </a:lnSpc>
            </a:pPr>
            <a:r>
              <a:rPr lang="en-US" sz="39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실시간 지역별 날씨 알리미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45897" y="7778976"/>
            <a:ext cx="13221455" cy="116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0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실시간으로 지역별 날씨를 조회하는 기능을</a:t>
            </a:r>
          </a:p>
          <a:p>
            <a:pPr algn="ctr" marL="0" indent="0" lvl="0">
              <a:lnSpc>
                <a:spcPts val="4689"/>
              </a:lnSpc>
            </a:pPr>
            <a:r>
              <a:rPr lang="en-US" sz="3005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네이버 지도 OpenAPI랑 기상청 OpenAPI를 활용하여 만든다.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47045"/>
            <a:ext cx="16230600" cy="7426798"/>
            <a:chOff x="0" y="0"/>
            <a:chExt cx="4274726" cy="19560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56029"/>
            </a:xfrm>
            <a:custGeom>
              <a:avLst/>
              <a:gdLst/>
              <a:ahLst/>
              <a:cxnLst/>
              <a:rect r="r" b="b" t="t" l="l"/>
              <a:pathLst>
                <a:path h="195602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56029"/>
                  </a:lnTo>
                  <a:lnTo>
                    <a:pt x="0" y="195602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74726" cy="2032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00831" y="6016279"/>
            <a:ext cx="12286338" cy="2596219"/>
            <a:chOff x="0" y="0"/>
            <a:chExt cx="16381784" cy="3461625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215552" y="0"/>
              <a:ext cx="2781452" cy="2781441"/>
              <a:chOff x="0" y="0"/>
              <a:chExt cx="6350000" cy="634997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0" r="0" b="0"/>
                </a:stretch>
              </a:blipFill>
            </p:spPr>
          </p:sp>
        </p:grp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781452" cy="2781441"/>
              <a:chOff x="0" y="0"/>
              <a:chExt cx="6350000" cy="634997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583" r="0" b="-1583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748758" y="2829800"/>
              <a:ext cx="4065388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개발 Tool</a:t>
              </a:r>
            </a:p>
          </p:txBody>
        </p: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10652173" y="57884"/>
              <a:ext cx="2781452" cy="2781441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9285" t="0" r="-39285" b="0"/>
                </a:stretch>
              </a:blipFill>
            </p:spPr>
          </p:sp>
        </p:grp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13600331" y="57884"/>
              <a:ext cx="2781452" cy="2781441"/>
              <a:chOff x="0" y="0"/>
              <a:chExt cx="6350000" cy="63499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8181" t="0" r="-18181" b="0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1477132" y="2829800"/>
              <a:ext cx="4065388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사용 언어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895123" y="2408872"/>
            <a:ext cx="4497754" cy="2552806"/>
            <a:chOff x="0" y="0"/>
            <a:chExt cx="5997005" cy="3403741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3215552" y="0"/>
              <a:ext cx="2781452" cy="2781441"/>
              <a:chOff x="0" y="0"/>
              <a:chExt cx="6350000" cy="634997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752" t="0" r="-16752" b="0"/>
                </a:stretch>
              </a:blipFill>
            </p:spPr>
          </p:sp>
        </p:grp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0" y="0"/>
              <a:ext cx="2781452" cy="2781441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965809" y="2771916"/>
              <a:ext cx="4065388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Open API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16076" y="35242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 환경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3539" y="3022200"/>
            <a:ext cx="16809223" cy="6728713"/>
            <a:chOff x="0" y="0"/>
            <a:chExt cx="22412298" cy="897161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229845" cy="1120875"/>
              <a:chOff x="0" y="0"/>
              <a:chExt cx="646659" cy="2244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46659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646659">
                    <a:moveTo>
                      <a:pt x="0" y="0"/>
                    </a:moveTo>
                    <a:lnTo>
                      <a:pt x="646659" y="0"/>
                    </a:lnTo>
                    <a:lnTo>
                      <a:pt x="646659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76200"/>
                <a:ext cx="646659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검색 입력 화면</a:t>
                </a: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363537" y="0"/>
              <a:ext cx="4418839" cy="1120875"/>
              <a:chOff x="0" y="0"/>
              <a:chExt cx="884712" cy="2244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URL 호출</a:t>
                </a:r>
              </a:p>
            </p:txBody>
          </p:sp>
        </p:grpSp>
        <p:sp>
          <p:nvSpPr>
            <p:cNvPr name="AutoShape 9" id="9"/>
            <p:cNvSpPr/>
            <p:nvPr/>
          </p:nvSpPr>
          <p:spPr>
            <a:xfrm>
              <a:off x="3229845" y="560437"/>
              <a:ext cx="1133692" cy="0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0" id="10"/>
            <p:cNvGrpSpPr/>
            <p:nvPr/>
          </p:nvGrpSpPr>
          <p:grpSpPr>
            <a:xfrm rot="0">
              <a:off x="4363537" y="1704189"/>
              <a:ext cx="4418839" cy="1120875"/>
              <a:chOff x="0" y="0"/>
              <a:chExt cx="884712" cy="2244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Business Logic 처리</a:t>
                </a:r>
              </a:p>
            </p:txBody>
          </p:sp>
        </p:grpSp>
        <p:sp>
          <p:nvSpPr>
            <p:cNvPr name="AutoShape 13" id="13"/>
            <p:cNvSpPr/>
            <p:nvPr/>
          </p:nvSpPr>
          <p:spPr>
            <a:xfrm>
              <a:off x="6572956" y="1120875"/>
              <a:ext cx="0" cy="58331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4" id="14"/>
            <p:cNvGrpSpPr/>
            <p:nvPr/>
          </p:nvGrpSpPr>
          <p:grpSpPr>
            <a:xfrm rot="0">
              <a:off x="4363537" y="3405028"/>
              <a:ext cx="4418839" cy="1120875"/>
              <a:chOff x="0" y="0"/>
              <a:chExt cx="884712" cy="2244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데이터 가공(값 추출)</a:t>
                </a:r>
              </a:p>
            </p:txBody>
          </p:sp>
        </p:grpSp>
        <p:sp>
          <p:nvSpPr>
            <p:cNvPr name="AutoShape 17" id="17"/>
            <p:cNvSpPr/>
            <p:nvPr/>
          </p:nvSpPr>
          <p:spPr>
            <a:xfrm>
              <a:off x="6572956" y="2825064"/>
              <a:ext cx="0" cy="57996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8" id="18"/>
            <p:cNvGrpSpPr/>
            <p:nvPr/>
          </p:nvGrpSpPr>
          <p:grpSpPr>
            <a:xfrm rot="0">
              <a:off x="4363537" y="5105867"/>
              <a:ext cx="4418839" cy="1120875"/>
              <a:chOff x="0" y="0"/>
              <a:chExt cx="884712" cy="2244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Http 호출</a:t>
                </a:r>
              </a:p>
            </p:txBody>
          </p:sp>
        </p:grpSp>
        <p:sp>
          <p:nvSpPr>
            <p:cNvPr name="AutoShape 21" id="21"/>
            <p:cNvSpPr/>
            <p:nvPr/>
          </p:nvSpPr>
          <p:spPr>
            <a:xfrm>
              <a:off x="6572956" y="4525903"/>
              <a:ext cx="0" cy="57996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6566438" y="6226742"/>
              <a:ext cx="6518" cy="1254928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698032" y="7481670"/>
              <a:ext cx="7736811" cy="1183807"/>
            </a:xfrm>
            <a:custGeom>
              <a:avLst/>
              <a:gdLst/>
              <a:ahLst/>
              <a:cxnLst/>
              <a:rect r="r" b="b" t="t" l="l"/>
              <a:pathLst>
                <a:path h="1183807" w="7736811">
                  <a:moveTo>
                    <a:pt x="0" y="0"/>
                  </a:moveTo>
                  <a:lnTo>
                    <a:pt x="7736812" y="0"/>
                  </a:lnTo>
                  <a:lnTo>
                    <a:pt x="7736812" y="1183806"/>
                  </a:lnTo>
                  <a:lnTo>
                    <a:pt x="0" y="1183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1" t="0" r="-311" b="0"/>
              </a:stretch>
            </a:blipFill>
          </p:spPr>
        </p:sp>
        <p:sp>
          <p:nvSpPr>
            <p:cNvPr name="AutoShape 24" id="24"/>
            <p:cNvSpPr/>
            <p:nvPr/>
          </p:nvSpPr>
          <p:spPr>
            <a:xfrm>
              <a:off x="15839342" y="1120875"/>
              <a:ext cx="0" cy="58331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15839342" y="2825064"/>
              <a:ext cx="0" cy="57996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15839342" y="4525903"/>
              <a:ext cx="0" cy="579964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7" id="27"/>
            <p:cNvSpPr/>
            <p:nvPr/>
          </p:nvSpPr>
          <p:spPr>
            <a:xfrm flipH="true">
              <a:off x="15817557" y="6226742"/>
              <a:ext cx="21785" cy="948787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V="true">
              <a:off x="11394477" y="560437"/>
              <a:ext cx="2235446" cy="2542686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13629922" y="0"/>
              <a:ext cx="4418839" cy="1120875"/>
              <a:chOff x="0" y="0"/>
              <a:chExt cx="884712" cy="22441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URL 호출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3629922" y="1704189"/>
              <a:ext cx="4418839" cy="1120875"/>
              <a:chOff x="0" y="0"/>
              <a:chExt cx="884712" cy="22441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Business Logic 처리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3629922" y="3405028"/>
              <a:ext cx="4418839" cy="1120875"/>
              <a:chOff x="0" y="0"/>
              <a:chExt cx="884712" cy="22441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데이터 가공(값 추출)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3629922" y="5105867"/>
              <a:ext cx="4418839" cy="1120875"/>
              <a:chOff x="0" y="0"/>
              <a:chExt cx="884712" cy="22441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84712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884712">
                    <a:moveTo>
                      <a:pt x="0" y="0"/>
                    </a:moveTo>
                    <a:lnTo>
                      <a:pt x="884712" y="0"/>
                    </a:lnTo>
                    <a:lnTo>
                      <a:pt x="884712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76200"/>
                <a:ext cx="884712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Http 호출</a:t>
                </a: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19182453" y="0"/>
              <a:ext cx="3229845" cy="1120875"/>
              <a:chOff x="0" y="0"/>
              <a:chExt cx="646659" cy="224414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646659" cy="224414"/>
              </a:xfrm>
              <a:custGeom>
                <a:avLst/>
                <a:gdLst/>
                <a:ahLst/>
                <a:cxnLst/>
                <a:rect r="r" b="b" t="t" l="l"/>
                <a:pathLst>
                  <a:path h="224414" w="646659">
                    <a:moveTo>
                      <a:pt x="0" y="0"/>
                    </a:moveTo>
                    <a:lnTo>
                      <a:pt x="646659" y="0"/>
                    </a:lnTo>
                    <a:lnTo>
                      <a:pt x="646659" y="224414"/>
                    </a:lnTo>
                    <a:lnTo>
                      <a:pt x="0" y="224414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76200"/>
                <a:ext cx="646659" cy="3006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검색 결과 화면</a:t>
                </a:r>
              </a:p>
            </p:txBody>
          </p:sp>
        </p:grpSp>
        <p:sp>
          <p:nvSpPr>
            <p:cNvPr name="AutoShape 44" id="44"/>
            <p:cNvSpPr/>
            <p:nvPr/>
          </p:nvSpPr>
          <p:spPr>
            <a:xfrm>
              <a:off x="18048761" y="560437"/>
              <a:ext cx="1133692" cy="0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3586352" y="7175528"/>
              <a:ext cx="4462409" cy="1796089"/>
            </a:xfrm>
            <a:custGeom>
              <a:avLst/>
              <a:gdLst/>
              <a:ahLst/>
              <a:cxnLst/>
              <a:rect r="r" b="b" t="t" l="l"/>
              <a:pathLst>
                <a:path h="1796089" w="4462409">
                  <a:moveTo>
                    <a:pt x="0" y="0"/>
                  </a:moveTo>
                  <a:lnTo>
                    <a:pt x="4462409" y="0"/>
                  </a:lnTo>
                  <a:lnTo>
                    <a:pt x="4462409" y="1796090"/>
                  </a:lnTo>
                  <a:lnTo>
                    <a:pt x="0" y="1796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1" t="0" r="-311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9779554" y="3103123"/>
              <a:ext cx="3229845" cy="1422779"/>
              <a:chOff x="0" y="0"/>
              <a:chExt cx="646659" cy="2848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646659" cy="284860"/>
              </a:xfrm>
              <a:custGeom>
                <a:avLst/>
                <a:gdLst/>
                <a:ahLst/>
                <a:cxnLst/>
                <a:rect r="r" b="b" t="t" l="l"/>
                <a:pathLst>
                  <a:path h="284860" w="646659">
                    <a:moveTo>
                      <a:pt x="0" y="0"/>
                    </a:moveTo>
                    <a:lnTo>
                      <a:pt x="646659" y="0"/>
                    </a:lnTo>
                    <a:lnTo>
                      <a:pt x="646659" y="284860"/>
                    </a:lnTo>
                    <a:lnTo>
                      <a:pt x="0" y="284860"/>
                    </a:lnTo>
                    <a:close/>
                  </a:path>
                </a:pathLst>
              </a:custGeom>
              <a:solidFill>
                <a:srgbClr val="FFCC32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76200"/>
                <a:ext cx="646659" cy="3610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값 형식 변환</a:t>
                </a:r>
              </a:p>
              <a:p>
                <a:pPr algn="ctr">
                  <a:lnSpc>
                    <a:spcPts val="3600"/>
                  </a:lnSpc>
                </a:pPr>
                <a:r>
                  <a:rPr lang="en-US" sz="2400">
                    <a:solidFill>
                      <a:srgbClr val="000000"/>
                    </a:solidFill>
                    <a:latin typeface="윤고딕 Semi-Bold"/>
                    <a:ea typeface="윤고딕 Semi-Bold"/>
                    <a:cs typeface="윤고딕 Semi-Bold"/>
                    <a:sym typeface="윤고딕 Semi-Bold"/>
                  </a:rPr>
                  <a:t>그리드X, Y</a:t>
                </a:r>
              </a:p>
            </p:txBody>
          </p:sp>
        </p:grpSp>
        <p:sp>
          <p:nvSpPr>
            <p:cNvPr name="AutoShape 49" id="49"/>
            <p:cNvSpPr/>
            <p:nvPr/>
          </p:nvSpPr>
          <p:spPr>
            <a:xfrm flipH="true">
              <a:off x="10434844" y="4525903"/>
              <a:ext cx="959633" cy="3547670"/>
            </a:xfrm>
            <a:prstGeom prst="line">
              <a:avLst/>
            </a:prstGeom>
            <a:ln cap="flat" w="50119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</p:grpSp>
      <p:sp>
        <p:nvSpPr>
          <p:cNvPr name="TextBox 50" id="50"/>
          <p:cNvSpPr txBox="true"/>
          <p:nvPr/>
        </p:nvSpPr>
        <p:spPr>
          <a:xfrm rot="0">
            <a:off x="1028700" y="1019175"/>
            <a:ext cx="9156595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DAGFjP9Lvio</dc:identifier>
  <dcterms:modified xsi:type="dcterms:W3CDTF">2011-08-01T06:04:30Z</dcterms:modified>
  <cp:revision>1</cp:revision>
  <dc:title>JavaOpenAPI-4조 계획서</dc:title>
</cp:coreProperties>
</file>